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27"/>
  </p:notesMasterIdLst>
  <p:sldIdLst>
    <p:sldId id="256" r:id="rId2"/>
    <p:sldId id="262" r:id="rId3"/>
    <p:sldId id="263" r:id="rId4"/>
    <p:sldId id="265" r:id="rId5"/>
    <p:sldId id="283" r:id="rId6"/>
    <p:sldId id="257" r:id="rId7"/>
    <p:sldId id="267" r:id="rId8"/>
    <p:sldId id="258" r:id="rId9"/>
    <p:sldId id="268" r:id="rId10"/>
    <p:sldId id="269" r:id="rId11"/>
    <p:sldId id="282" r:id="rId12"/>
    <p:sldId id="270" r:id="rId13"/>
    <p:sldId id="271" r:id="rId14"/>
    <p:sldId id="273" r:id="rId15"/>
    <p:sldId id="274" r:id="rId16"/>
    <p:sldId id="275" r:id="rId17"/>
    <p:sldId id="277" r:id="rId18"/>
    <p:sldId id="286" r:id="rId19"/>
    <p:sldId id="284" r:id="rId20"/>
    <p:sldId id="278" r:id="rId21"/>
    <p:sldId id="279" r:id="rId22"/>
    <p:sldId id="276" r:id="rId23"/>
    <p:sldId id="287" r:id="rId24"/>
    <p:sldId id="280" r:id="rId25"/>
    <p:sldId id="281" r:id="rId26"/>
  </p:sldIdLst>
  <p:sldSz cx="9144000" cy="6858000" type="screen4x3"/>
  <p:notesSz cx="6858000" cy="9525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EEFF"/>
    <a:srgbClr val="85DF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100" d="100"/>
          <a:sy n="100" d="100"/>
        </p:scale>
        <p:origin x="-51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76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76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E1929-7E13-4252-9B14-C3BA0C3FC193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714375"/>
            <a:ext cx="4762500" cy="3571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524375"/>
            <a:ext cx="5486400" cy="42862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047097"/>
            <a:ext cx="2971800" cy="476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047097"/>
            <a:ext cx="2971800" cy="476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20DD1-35F5-41E5-98E0-8F3A469DD3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051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20DD1-35F5-41E5-98E0-8F3A469DD31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689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20DD1-35F5-41E5-98E0-8F3A469DD31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957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404"/>
            <a:ext cx="8400933" cy="63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15" y="250404"/>
            <a:ext cx="8400933" cy="63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76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39833" y="836712"/>
            <a:ext cx="3304572" cy="50405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0" y="836712"/>
            <a:ext cx="3960440" cy="5112568"/>
          </a:xfrm>
        </p:spPr>
        <p:txBody>
          <a:bodyPr>
            <a:normAutofit lnSpcReduction="10000"/>
          </a:bodyPr>
          <a:lstStyle/>
          <a:p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Рекреационные ресурсы</a:t>
            </a:r>
          </a:p>
          <a:p>
            <a:r>
              <a:rPr lang="ru-RU" sz="2400" i="1" dirty="0"/>
              <a:t>К рекреационным ресурсам относятся пляжи,  море. минеральные воды, лечебные грязи, морской воздух, ландшафтное разнообразие, природные и культурно-исторические памятники.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001" y="857250"/>
            <a:ext cx="296921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1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6908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8" r="16826"/>
          <a:stretch/>
        </p:blipFill>
        <p:spPr bwMode="auto">
          <a:xfrm>
            <a:off x="467544" y="332656"/>
            <a:ext cx="828092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70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20688"/>
            <a:ext cx="7024744" cy="864096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Эпиграф проекта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283968" y="1628800"/>
            <a:ext cx="3781040" cy="4177639"/>
          </a:xfrm>
        </p:spPr>
        <p:txBody>
          <a:bodyPr/>
          <a:lstStyle/>
          <a:p>
            <a:pPr marL="68580" indent="0">
              <a:buNone/>
            </a:pPr>
            <a:r>
              <a:rPr lang="ru-RU" i="1" dirty="0"/>
              <a:t>Хочется на море, оно всегда рядом</a:t>
            </a:r>
          </a:p>
          <a:p>
            <a:pPr marL="68580" indent="0">
              <a:buNone/>
            </a:pPr>
            <a:r>
              <a:rPr lang="ru-RU" i="1" dirty="0"/>
              <a:t>Захотел лечиться, грязи принимай</a:t>
            </a:r>
          </a:p>
          <a:p>
            <a:pPr marL="68580" indent="0">
              <a:buNone/>
            </a:pPr>
            <a:r>
              <a:rPr lang="ru-RU" i="1" dirty="0"/>
              <a:t>Кто здесь проживает это же награда</a:t>
            </a:r>
          </a:p>
          <a:p>
            <a:pPr marL="68580" indent="0">
              <a:buNone/>
            </a:pPr>
            <a:r>
              <a:rPr lang="ru-RU" i="1" dirty="0"/>
              <a:t>Райский уголок свой  прославляй!</a:t>
            </a:r>
          </a:p>
          <a:p>
            <a:pPr marL="68580" indent="0">
              <a:buNone/>
            </a:pPr>
            <a:r>
              <a:rPr lang="ru-RU" i="1" dirty="0"/>
              <a:t>             </a:t>
            </a:r>
            <a:r>
              <a:rPr lang="ru-RU" i="1" dirty="0" smtClean="0"/>
              <a:t>Виталий </a:t>
            </a:r>
            <a:r>
              <a:rPr lang="ru-RU" i="1" dirty="0"/>
              <a:t>Шубин 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2406">
            <a:off x="433185" y="2183950"/>
            <a:ext cx="3683171" cy="253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14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2088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Рекреационные ресурсы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</a:rPr>
              <a:t>Сакского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 Района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2771800" y="1700808"/>
            <a:ext cx="5904656" cy="4896544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/>
              <a:t>Сакский</a:t>
            </a:r>
            <a:r>
              <a:rPr lang="ru-RU" dirty="0"/>
              <a:t> район расположен на западном побережье полуострова, здесь степной Крым встречается с морем, образуя восхитительные пейзажи. </a:t>
            </a:r>
            <a:endParaRPr lang="ru-RU" dirty="0" smtClean="0"/>
          </a:p>
          <a:p>
            <a:r>
              <a:rPr lang="ru-RU" dirty="0" smtClean="0"/>
              <a:t>Чистые </a:t>
            </a:r>
            <a:r>
              <a:rPr lang="ru-RU" dirty="0"/>
              <a:t>пляжи, целебный морской воздух, наполненный солями, лечебные грязи и минеральные источники – вот чем славятся эти места. </a:t>
            </a:r>
            <a:endParaRPr lang="ru-RU" dirty="0" smtClean="0"/>
          </a:p>
          <a:p>
            <a:r>
              <a:rPr lang="ru-RU" dirty="0" smtClean="0"/>
              <a:t>Климат </a:t>
            </a:r>
            <a:r>
              <a:rPr lang="ru-RU" dirty="0"/>
              <a:t>здесь очень мягкий, летом дует освежающий морской бриз, смешиваясь с ароматами степных трав. </a:t>
            </a:r>
            <a:endParaRPr lang="ru-RU" dirty="0" smtClean="0"/>
          </a:p>
          <a:p>
            <a:r>
              <a:rPr lang="ru-RU" dirty="0" smtClean="0"/>
              <a:t>Любителям </a:t>
            </a:r>
            <a:r>
              <a:rPr lang="ru-RU" dirty="0"/>
              <a:t>развлечений и достопримечательностей тоже есть чем заняться, есть, что посмотреть. </a:t>
            </a: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5826">
            <a:off x="595573" y="1684561"/>
            <a:ext cx="2352230" cy="141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663">
            <a:off x="427277" y="3237314"/>
            <a:ext cx="2424833" cy="161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4336">
            <a:off x="434932" y="4926161"/>
            <a:ext cx="2409525" cy="15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09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024744" cy="648072"/>
          </a:xfrm>
        </p:spPr>
        <p:txBody>
          <a:bodyPr>
            <a:no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Проблема проекта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1556792"/>
            <a:ext cx="6777317" cy="4275837"/>
          </a:xfrm>
        </p:spPr>
        <p:txBody>
          <a:bodyPr/>
          <a:lstStyle/>
          <a:p>
            <a:r>
              <a:rPr lang="ru-RU" b="1" i="1" u="sng" dirty="0"/>
              <a:t>Рекреационное хозяйство </a:t>
            </a:r>
            <a:r>
              <a:rPr lang="ru-RU" dirty="0"/>
              <a:t>в </a:t>
            </a:r>
            <a:r>
              <a:rPr lang="ru-RU" b="1" i="1" dirty="0"/>
              <a:t>Крыму, </a:t>
            </a:r>
            <a:r>
              <a:rPr lang="ru-RU" dirty="0"/>
              <a:t>вообще, и в </a:t>
            </a:r>
            <a:r>
              <a:rPr lang="ru-RU" b="1" i="1" dirty="0" err="1">
                <a:solidFill>
                  <a:srgbClr val="FF0000"/>
                </a:solidFill>
              </a:rPr>
              <a:t>Сакском</a:t>
            </a:r>
            <a:r>
              <a:rPr lang="ru-RU" b="1" i="1" dirty="0">
                <a:solidFill>
                  <a:srgbClr val="FF0000"/>
                </a:solidFill>
              </a:rPr>
              <a:t> районе</a:t>
            </a:r>
            <a:r>
              <a:rPr lang="ru-RU" dirty="0">
                <a:solidFill>
                  <a:schemeClr val="tx1"/>
                </a:solidFill>
              </a:rPr>
              <a:t>, в частности, - одна из самых </a:t>
            </a:r>
            <a:r>
              <a:rPr lang="ru-RU" b="1" i="1" dirty="0"/>
              <a:t>перспективных отраслей его экономики</a:t>
            </a:r>
            <a:r>
              <a:rPr lang="ru-RU" b="1" i="1" dirty="0" smtClean="0"/>
              <a:t>.</a:t>
            </a:r>
          </a:p>
          <a:p>
            <a:pPr marL="68580" indent="0">
              <a:buNone/>
            </a:pPr>
            <a:endParaRPr lang="ru-RU" b="1" i="1" dirty="0" smtClean="0"/>
          </a:p>
          <a:p>
            <a:r>
              <a:rPr lang="ru-RU" dirty="0" smtClean="0"/>
              <a:t> </a:t>
            </a:r>
            <a:r>
              <a:rPr lang="ru-RU" dirty="0"/>
              <a:t>В мировой практике рекреационная деятельность по прибыльности </a:t>
            </a:r>
            <a:r>
              <a:rPr lang="ru-RU" b="1" i="1" u="sng" dirty="0"/>
              <a:t>занимает ведущие позиции</a:t>
            </a:r>
            <a:r>
              <a:rPr lang="ru-RU" dirty="0"/>
              <a:t>, уступая только нефтедобыче и автомобилестроению.</a:t>
            </a:r>
          </a:p>
        </p:txBody>
      </p:sp>
    </p:spTree>
    <p:extLst>
      <p:ext uri="{BB962C8B-B14F-4D97-AF65-F5344CB8AC3E}">
        <p14:creationId xmlns:p14="http://schemas.microsoft.com/office/powerpoint/2010/main" val="148184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560840" cy="1368152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Факторы 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экономической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целесообразности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323652"/>
            <a:ext cx="7632848" cy="405767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- </a:t>
            </a:r>
            <a:r>
              <a:rPr lang="ru-RU" sz="2800" dirty="0"/>
              <a:t>наличия в регионе рекреационных  ресурсов;</a:t>
            </a:r>
          </a:p>
          <a:p>
            <a:r>
              <a:rPr lang="ru-RU" sz="2800" dirty="0"/>
              <a:t>-умения отдыхать у разных категорий граждан страны,</a:t>
            </a:r>
          </a:p>
          <a:p>
            <a:r>
              <a:rPr lang="ru-RU" sz="2800" dirty="0"/>
              <a:t>- «моды» на отдельные виды отдыха;</a:t>
            </a:r>
          </a:p>
          <a:p>
            <a:r>
              <a:rPr lang="ru-RU" sz="2800" dirty="0"/>
              <a:t>-транспортной доступности курортов;</a:t>
            </a:r>
          </a:p>
          <a:p>
            <a:r>
              <a:rPr lang="ru-RU" sz="2800" dirty="0"/>
              <a:t>-рекламный имидж  рекреационной территории.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764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992888" cy="1080120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З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адачи проекта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1340768"/>
            <a:ext cx="7344932" cy="489654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-Выявить какие рекреационные ресурсы есть в </a:t>
            </a:r>
            <a:r>
              <a:rPr lang="ru-RU" dirty="0" err="1"/>
              <a:t>Сакском</a:t>
            </a:r>
            <a:r>
              <a:rPr lang="ru-RU" dirty="0"/>
              <a:t> районе?</a:t>
            </a:r>
          </a:p>
          <a:p>
            <a:r>
              <a:rPr lang="ru-RU" dirty="0"/>
              <a:t>- Собрать информацию о видах отдыха, которые может предоставить </a:t>
            </a:r>
            <a:r>
              <a:rPr lang="ru-RU" dirty="0" err="1"/>
              <a:t>Сакский</a:t>
            </a:r>
            <a:r>
              <a:rPr lang="ru-RU" dirty="0"/>
              <a:t> район  гостям? Выявить места их размещения. </a:t>
            </a:r>
          </a:p>
          <a:p>
            <a:r>
              <a:rPr lang="ru-RU" dirty="0"/>
              <a:t>-  Выяснить какие виды отдыха «в тренде» в наше время и есть ли возможности для их реализации в нашем районе и где они размещаются?</a:t>
            </a:r>
          </a:p>
          <a:p>
            <a:r>
              <a:rPr lang="ru-RU" dirty="0"/>
              <a:t>-  Разработать рекламную продукции для повышения рекреационного имиджа </a:t>
            </a:r>
            <a:r>
              <a:rPr lang="ru-RU" dirty="0" err="1"/>
              <a:t>Сакского</a:t>
            </a:r>
            <a:r>
              <a:rPr lang="ru-RU" dirty="0"/>
              <a:t> района Республики Крыма.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988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92088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i="1" dirty="0">
                <a:solidFill>
                  <a:schemeClr val="accent1">
                    <a:lumMod val="75000"/>
                  </a:schemeClr>
                </a:solidFill>
              </a:rPr>
              <a:t>План-график работ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i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28800"/>
            <a:ext cx="7776864" cy="468052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1.Разбивка </a:t>
            </a:r>
            <a:r>
              <a:rPr lang="ru-RU" dirty="0"/>
              <a:t>класса на  «Рабочие группы». Распределение амплуа в группах</a:t>
            </a:r>
          </a:p>
          <a:p>
            <a:r>
              <a:rPr lang="ru-RU" dirty="0"/>
              <a:t> 2.Сбор информации о рекреационных ресурсах </a:t>
            </a:r>
            <a:r>
              <a:rPr lang="ru-RU" dirty="0" err="1"/>
              <a:t>Сакского</a:t>
            </a:r>
            <a:r>
              <a:rPr lang="ru-RU" dirty="0"/>
              <a:t> района.</a:t>
            </a:r>
          </a:p>
          <a:p>
            <a:r>
              <a:rPr lang="ru-RU" dirty="0"/>
              <a:t>  (Опережающее задание с момента запуска проекта </a:t>
            </a:r>
            <a:r>
              <a:rPr lang="ru-RU" dirty="0" smtClean="0"/>
              <a:t>) </a:t>
            </a:r>
            <a:endParaRPr lang="ru-RU" dirty="0"/>
          </a:p>
          <a:p>
            <a:r>
              <a:rPr lang="ru-RU" dirty="0"/>
              <a:t>3.Классифицировать рекреационные ресурсы  по видам отдыха.</a:t>
            </a:r>
          </a:p>
          <a:p>
            <a:r>
              <a:rPr lang="ru-RU" dirty="0"/>
              <a:t>   (метод SWOT-анализа на уроке)</a:t>
            </a:r>
          </a:p>
          <a:p>
            <a:r>
              <a:rPr lang="ru-RU" dirty="0"/>
              <a:t>4.  Выбрать информацию об отобранных для проекта ресурсах и о местах    расположения объектов рекреации. (Инфо-карусель на уроке)</a:t>
            </a:r>
          </a:p>
          <a:p>
            <a:r>
              <a:rPr lang="ru-RU" dirty="0"/>
              <a:t>5.Определить форму проекта(На этапе подготовки и сбора информации определили несколько подходящих форм готового продукта. На уроке, в процессе Инфо-карусели,  окончательно определиться с выбором формы проекта.)</a:t>
            </a:r>
          </a:p>
          <a:p>
            <a:r>
              <a:rPr lang="ru-RU" dirty="0"/>
              <a:t>6..Выполнить проект (Оформить на уроке, используя заготовленные шаблоны)</a:t>
            </a:r>
          </a:p>
          <a:p>
            <a:r>
              <a:rPr lang="ru-RU" dirty="0"/>
              <a:t>7. Создать рекламный продукт для привлечения отдыхающих в </a:t>
            </a:r>
            <a:r>
              <a:rPr lang="ru-RU" dirty="0" err="1"/>
              <a:t>Сакский</a:t>
            </a:r>
            <a:r>
              <a:rPr lang="ru-RU" dirty="0"/>
              <a:t> район.</a:t>
            </a:r>
          </a:p>
          <a:p>
            <a:r>
              <a:rPr lang="ru-RU" dirty="0"/>
              <a:t>8. Выбор формы презентации проекта.(На этапе подготовки)</a:t>
            </a:r>
          </a:p>
          <a:p>
            <a:r>
              <a:rPr lang="ru-RU" dirty="0"/>
              <a:t>9.Составить карту размещения объектов рекреации в </a:t>
            </a:r>
            <a:r>
              <a:rPr lang="ru-RU" dirty="0" err="1"/>
              <a:t>Сакском</a:t>
            </a:r>
            <a:r>
              <a:rPr lang="ru-RU" dirty="0"/>
              <a:t> районе. </a:t>
            </a:r>
          </a:p>
          <a:p>
            <a:r>
              <a:rPr lang="ru-RU" dirty="0"/>
              <a:t>(Во время презентации)</a:t>
            </a:r>
          </a:p>
          <a:p>
            <a:r>
              <a:rPr lang="ru-RU" dirty="0"/>
              <a:t>10. Презентация результатов проектной </a:t>
            </a:r>
            <a:r>
              <a:rPr lang="ru-RU" dirty="0" smtClean="0"/>
              <a:t>деятельности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691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76864" cy="936104"/>
          </a:xfrm>
        </p:spPr>
        <p:txBody>
          <a:bodyPr>
            <a:normAutofit fontScale="90000"/>
          </a:bodyPr>
          <a:lstStyle/>
          <a:p>
            <a:r>
              <a:rPr lang="ru-RU" sz="4400" b="1" i="1" dirty="0" smtClean="0">
                <a:solidFill>
                  <a:schemeClr val="accent1">
                    <a:lumMod val="75000"/>
                  </a:schemeClr>
                </a:solidFill>
              </a:rPr>
              <a:t>Классификация 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600" b="1" i="1" dirty="0" smtClean="0">
                <a:solidFill>
                  <a:schemeClr val="accent1">
                    <a:lumMod val="75000"/>
                  </a:schemeClr>
                </a:solidFill>
              </a:rPr>
              <a:t>рекреационных ресурсов  по  видам отдыха. </a:t>
            </a:r>
            <a:endParaRPr lang="ru-RU" sz="2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6789544"/>
              </p:ext>
            </p:extLst>
          </p:nvPr>
        </p:nvGraphicFramePr>
        <p:xfrm>
          <a:off x="683568" y="1772816"/>
          <a:ext cx="7776863" cy="4597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2376263"/>
                <a:gridCol w="3312368"/>
              </a:tblGrid>
              <a:tr h="833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Виды отдыха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Рекреационные ресурсы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800" dirty="0">
                          <a:effectLst/>
                        </a:rPr>
                        <a:t>Места их размещения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</a:tr>
              <a:tr h="5304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</a:t>
                      </a: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FF0000"/>
                          </a:solidFill>
                          <a:effectLst/>
                        </a:rPr>
                        <a:t>Лечение </a:t>
                      </a:r>
                      <a:r>
                        <a:rPr lang="ru-RU" sz="1800" b="1" i="1" dirty="0">
                          <a:solidFill>
                            <a:srgbClr val="FF0000"/>
                          </a:solidFill>
                          <a:effectLst/>
                        </a:rPr>
                        <a:t>и </a:t>
                      </a:r>
                      <a:r>
                        <a:rPr lang="ru-RU" sz="1800" b="1" i="1" dirty="0" smtClean="0">
                          <a:solidFill>
                            <a:srgbClr val="FF0000"/>
                          </a:solidFill>
                          <a:effectLst/>
                        </a:rPr>
                        <a:t>оздоровление</a:t>
                      </a:r>
                      <a:endParaRPr lang="ru-RU" sz="1400" b="1" i="1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</a:endParaRPr>
                    </a:p>
                  </a:txBody>
                  <a:tcPr marL="48071" marR="48071" marT="0" marB="0"/>
                </a:tc>
              </a:tr>
              <a:tr h="3540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B050"/>
                          </a:solidFill>
                          <a:effectLst/>
                        </a:rPr>
                        <a:t>Познавательный туризм</a:t>
                      </a:r>
                      <a:endParaRPr lang="ru-RU" sz="1400" b="1" i="1" dirty="0" smtClean="0">
                        <a:solidFill>
                          <a:srgbClr val="00B05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</a:endParaRPr>
                    </a:p>
                  </a:txBody>
                  <a:tcPr marL="48071" marR="48071" marT="0" marB="0"/>
                </a:tc>
              </a:tr>
              <a:tr h="13677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B0F0"/>
                          </a:solidFill>
                          <a:effectLst/>
                        </a:rPr>
                        <a:t>Активный отдых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200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848872" cy="1152128"/>
          </a:xfrm>
        </p:spPr>
        <p:txBody>
          <a:bodyPr>
            <a:no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Работа в группах.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SWOT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 - анализ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6625030"/>
              </p:ext>
            </p:extLst>
          </p:nvPr>
        </p:nvGraphicFramePr>
        <p:xfrm>
          <a:off x="611560" y="1844824"/>
          <a:ext cx="7920880" cy="4546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1225706"/>
                <a:gridCol w="1726623"/>
                <a:gridCol w="1440683"/>
                <a:gridCol w="1439636"/>
              </a:tblGrid>
              <a:tr h="60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Виды отдыха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0" marR="44640" marT="816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Сильные стороны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0" marR="44640" marT="816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Возможности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0" marR="44640" marT="816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Слабые стороны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0" marR="44640" marT="816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Угрозы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(риски)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0" marR="44640" marT="8166" marB="0"/>
                </a:tc>
              </a:tr>
              <a:tr h="1303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kern="1200" dirty="0">
                          <a:solidFill>
                            <a:srgbClr val="FF0000"/>
                          </a:solidFill>
                          <a:effectLst/>
                        </a:rPr>
                        <a:t>Лечение и оздоровление</a:t>
                      </a:r>
                      <a:endParaRPr lang="ru-RU" sz="1800" b="1" i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0" marR="44640" marT="81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640" marR="44640" marT="81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640" marR="44640" marT="81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640" marR="44640" marT="81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640" marR="44640" marT="8166" marB="0"/>
                </a:tc>
              </a:tr>
              <a:tr h="11584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kern="1200" dirty="0">
                          <a:solidFill>
                            <a:srgbClr val="00B050"/>
                          </a:solidFill>
                          <a:effectLst/>
                        </a:rPr>
                        <a:t>Познавательный туризм</a:t>
                      </a:r>
                      <a:endParaRPr lang="ru-RU" sz="1800" b="1" i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0" marR="44640" marT="81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640" marR="44640" marT="81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640" marR="44640" marT="81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640" marR="44640" marT="81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640" marR="44640" marT="8166" marB="0"/>
                </a:tc>
              </a:tr>
              <a:tr h="1466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kern="1200" dirty="0">
                          <a:solidFill>
                            <a:srgbClr val="00B0F0"/>
                          </a:solidFill>
                          <a:effectLst/>
                        </a:rPr>
                        <a:t>Активный </a:t>
                      </a:r>
                      <a:r>
                        <a:rPr lang="ru-RU" sz="1800" b="1" i="1" kern="1200" dirty="0" smtClean="0">
                          <a:solidFill>
                            <a:srgbClr val="00B0F0"/>
                          </a:solidFill>
                          <a:effectLst/>
                        </a:rPr>
                        <a:t>отдых</a:t>
                      </a:r>
                      <a:endParaRPr lang="ru-RU" sz="1800" b="1" i="1" dirty="0">
                        <a:solidFill>
                          <a:srgbClr val="00B0F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0" marR="44640" marT="81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640" marR="44640" marT="81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640" marR="44640" marT="81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640" marR="44640" marT="81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640" marR="44640" marT="8166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485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39833" y="4509120"/>
            <a:ext cx="3304572" cy="1080120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chemeClr val="tx1"/>
                </a:solidFill>
              </a:rPr>
              <a:t/>
            </a:r>
            <a:br>
              <a:rPr lang="ru-RU" sz="4000" b="1" i="1" dirty="0" smtClean="0">
                <a:solidFill>
                  <a:schemeClr val="tx1"/>
                </a:solidFill>
              </a:rPr>
            </a:br>
            <a:r>
              <a:rPr lang="ru-RU" sz="4000" b="1" i="1" dirty="0">
                <a:solidFill>
                  <a:schemeClr val="tx1"/>
                </a:solidFill>
              </a:rPr>
              <a:t/>
            </a:r>
            <a:br>
              <a:rPr lang="ru-RU" sz="4000" b="1" i="1" dirty="0">
                <a:solidFill>
                  <a:schemeClr val="tx1"/>
                </a:solidFill>
              </a:rPr>
            </a:br>
            <a:r>
              <a:rPr lang="ru-RU" sz="4000" b="1" i="1" dirty="0" smtClean="0">
                <a:solidFill>
                  <a:schemeClr val="tx1"/>
                </a:solidFill>
              </a:rPr>
              <a:t/>
            </a:r>
            <a:br>
              <a:rPr lang="ru-RU" sz="4000" b="1" i="1" dirty="0" smtClean="0">
                <a:solidFill>
                  <a:schemeClr val="tx1"/>
                </a:solidFill>
              </a:rPr>
            </a:br>
            <a:r>
              <a:rPr lang="ru-RU" sz="4000" b="1" i="1" dirty="0">
                <a:solidFill>
                  <a:schemeClr val="tx1"/>
                </a:solidFill>
              </a:rPr>
              <a:t/>
            </a:r>
            <a:br>
              <a:rPr lang="ru-RU" sz="4000" b="1" i="1" dirty="0">
                <a:solidFill>
                  <a:schemeClr val="tx1"/>
                </a:solidFill>
              </a:rPr>
            </a:br>
            <a:r>
              <a:rPr lang="ru-RU" sz="4000" b="1" i="1" dirty="0" smtClean="0">
                <a:solidFill>
                  <a:schemeClr val="tx1"/>
                </a:solidFill>
              </a:rPr>
              <a:t/>
            </a:r>
            <a:br>
              <a:rPr lang="ru-RU" sz="4000" b="1" i="1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Тема урока</a:t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4000" b="1" i="1" dirty="0" smtClean="0">
                <a:solidFill>
                  <a:schemeClr val="tx1"/>
                </a:solidFill>
              </a:rPr>
              <a:t> </a:t>
            </a:r>
            <a:r>
              <a:rPr lang="ru-RU" sz="4400" b="1" i="1" dirty="0" smtClean="0">
                <a:solidFill>
                  <a:schemeClr val="tx1"/>
                </a:solidFill>
              </a:rPr>
              <a:t>«</a:t>
            </a:r>
            <a:r>
              <a:rPr lang="ru-RU" sz="4400" b="1" i="1" dirty="0">
                <a:solidFill>
                  <a:schemeClr val="tx1"/>
                </a:solidFill>
              </a:rPr>
              <a:t>Учимся с «Полярной звездой</a:t>
            </a:r>
            <a:r>
              <a:rPr lang="ru-RU" sz="4400" b="1" i="1" dirty="0" smtClean="0">
                <a:solidFill>
                  <a:schemeClr val="tx1"/>
                </a:solidFill>
              </a:rPr>
              <a:t>».</a:t>
            </a:r>
            <a:br>
              <a:rPr lang="ru-RU" sz="4400" b="1" i="1" dirty="0" smtClean="0">
                <a:solidFill>
                  <a:schemeClr val="tx1"/>
                </a:solidFill>
              </a:rPr>
            </a:br>
            <a:r>
              <a:rPr lang="ru-RU" sz="4400" b="1" i="1" dirty="0">
                <a:solidFill>
                  <a:schemeClr val="tx1"/>
                </a:solidFill>
              </a:rPr>
              <a:t/>
            </a:r>
            <a:br>
              <a:rPr lang="ru-RU" sz="4400" b="1" i="1" dirty="0">
                <a:solidFill>
                  <a:schemeClr val="tx1"/>
                </a:solidFill>
              </a:rPr>
            </a:br>
            <a:r>
              <a:rPr lang="ru-RU" sz="4400" b="1" i="1" dirty="0" smtClean="0">
                <a:solidFill>
                  <a:schemeClr val="tx1"/>
                </a:solidFill>
              </a:rPr>
              <a:t>  </a:t>
            </a:r>
            <a:endParaRPr lang="ru-RU" sz="4400" b="1" i="1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4869160"/>
            <a:ext cx="3298784" cy="1224136"/>
          </a:xfrm>
        </p:spPr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chemeClr val="accent1">
                    <a:lumMod val="75000"/>
                  </a:schemeClr>
                </a:solidFill>
              </a:rPr>
              <a:t>ПРОЕКТ</a:t>
            </a:r>
            <a:endParaRPr lang="ru-RU" sz="6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3314375" cy="432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11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20688"/>
            <a:ext cx="7024744" cy="648072"/>
          </a:xfrm>
        </p:spPr>
        <p:txBody>
          <a:bodyPr>
            <a:no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SWOT -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анализ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7593095"/>
              </p:ext>
            </p:extLst>
          </p:nvPr>
        </p:nvGraphicFramePr>
        <p:xfrm>
          <a:off x="611559" y="1484784"/>
          <a:ext cx="7920880" cy="4896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9"/>
                <a:gridCol w="1368152"/>
                <a:gridCol w="1512167"/>
                <a:gridCol w="1584176"/>
                <a:gridCol w="1584176"/>
              </a:tblGrid>
              <a:tr h="548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Виды отдыха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2" marR="37532" marT="68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Сильные стороны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2" marR="37532" marT="68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Возможности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2" marR="37532" marT="68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Слабые стороны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2" marR="37532" marT="68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Угрозы</a:t>
                      </a:r>
                      <a:endParaRPr lang="ru-RU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(риски)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2" marR="37532" marT="6866" marB="0"/>
                </a:tc>
              </a:tr>
              <a:tr h="1397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kern="1200" dirty="0">
                          <a:solidFill>
                            <a:srgbClr val="FF0000"/>
                          </a:solidFill>
                          <a:effectLst/>
                        </a:rPr>
                        <a:t>Лечение и оздоровление</a:t>
                      </a:r>
                      <a:endParaRPr lang="ru-RU" sz="1600" b="1" i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2" marR="37532" marT="68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Богатые природные </a:t>
                      </a:r>
                      <a:r>
                        <a:rPr lang="ru-RU" sz="1200" kern="1200" dirty="0" smtClean="0">
                          <a:effectLst/>
                        </a:rPr>
                        <a:t>ресурсы.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2" marR="37532" marT="68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Много санаториев. Их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можно сделать круглогодичными Рабочие места.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2" marR="37532" marT="68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Санаторная база требует </a:t>
                      </a:r>
                      <a:r>
                        <a:rPr lang="ru-RU" sz="1200" kern="1200" dirty="0" smtClean="0">
                          <a:effectLst/>
                        </a:rPr>
                        <a:t>реконструкции.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2" marR="37532" marT="68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Инвестиции нужны большие.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2" marR="37532" marT="6866" marB="0"/>
                </a:tc>
              </a:tr>
              <a:tr h="1241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kern="1200" dirty="0">
                          <a:solidFill>
                            <a:srgbClr val="00B050"/>
                          </a:solidFill>
                          <a:effectLst/>
                        </a:rPr>
                        <a:t>Познавательный туризм</a:t>
                      </a:r>
                      <a:endParaRPr lang="ru-RU" sz="1600" b="1" i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2" marR="37532" marT="68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Богатая история. </a:t>
                      </a:r>
                      <a:endParaRPr lang="en-US" sz="1200" kern="12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В </a:t>
                      </a:r>
                      <a:r>
                        <a:rPr lang="ru-RU" sz="1200" kern="1200" dirty="0">
                          <a:effectLst/>
                        </a:rPr>
                        <a:t>жару людям можно «прятаться»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в </a:t>
                      </a:r>
                      <a:r>
                        <a:rPr lang="ru-RU" sz="1200" kern="1200" dirty="0" smtClean="0">
                          <a:effectLst/>
                        </a:rPr>
                        <a:t>музей.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2" marR="37532" marT="68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В степях-курганы,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каменные бабы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раскопы.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2" marR="37532" marT="68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Мало интересных музеев. Нужны большие инвестиции в эти объекты.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2" marR="37532" marT="68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Низкая окупаемость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Музеев.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2" marR="37532" marT="6866" marB="0"/>
                </a:tc>
              </a:tr>
              <a:tr h="17080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kern="1200" dirty="0">
                          <a:solidFill>
                            <a:srgbClr val="00B0F0"/>
                          </a:solidFill>
                          <a:effectLst/>
                        </a:rPr>
                        <a:t>Активный</a:t>
                      </a:r>
                      <a:r>
                        <a:rPr lang="ru-RU" sz="1600" kern="1200" dirty="0">
                          <a:effectLst/>
                        </a:rPr>
                        <a:t> </a:t>
                      </a:r>
                      <a:r>
                        <a:rPr lang="ru-RU" sz="1600" b="1" i="1" kern="1200" dirty="0">
                          <a:solidFill>
                            <a:srgbClr val="00B0F0"/>
                          </a:solidFill>
                          <a:effectLst/>
                        </a:rPr>
                        <a:t>отдых</a:t>
                      </a:r>
                      <a:endParaRPr lang="ru-RU" sz="1600" b="1" i="1" dirty="0">
                        <a:solidFill>
                          <a:srgbClr val="00B0F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2" marR="37532" marT="68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Этот  вид отдыха  -«модный</a:t>
                      </a:r>
                      <a:r>
                        <a:rPr lang="ru-RU" sz="1200" kern="1200" dirty="0" smtClean="0">
                          <a:effectLst/>
                        </a:rPr>
                        <a:t>».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Привлекает </a:t>
                      </a:r>
                      <a:r>
                        <a:rPr lang="ru-RU" sz="1200" kern="1200" dirty="0" smtClean="0">
                          <a:effectLst/>
                        </a:rPr>
                        <a:t>молодёжь.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2" marR="37532" marT="68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Есть </a:t>
                      </a:r>
                      <a:r>
                        <a:rPr lang="ru-RU" sz="1200" kern="1200" dirty="0" smtClean="0">
                          <a:effectLst/>
                        </a:rPr>
                        <a:t>ресурсы </a:t>
                      </a:r>
                      <a:r>
                        <a:rPr lang="ru-RU" sz="1200" kern="1200" dirty="0">
                          <a:effectLst/>
                        </a:rPr>
                        <a:t>Нет </a:t>
                      </a:r>
                      <a:r>
                        <a:rPr lang="ru-RU" sz="1200" kern="1200" dirty="0" smtClean="0">
                          <a:effectLst/>
                        </a:rPr>
                        <a:t>необходимости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строить отели.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Необходимы  небольшие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Инвестиции.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2" marR="37532" marT="68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Немного  мест, в районе, где предоставляют такие услуги.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Сезонность,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т.к. в воде.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2" marR="37532" marT="686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err="1">
                          <a:effectLst/>
                        </a:rPr>
                        <a:t>Травмоопасный</a:t>
                      </a:r>
                      <a:r>
                        <a:rPr lang="ru-RU" sz="1200" kern="1200" dirty="0">
                          <a:effectLst/>
                        </a:rPr>
                        <a:t>.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Необходимо больше средств для соблюдения безопасности и </a:t>
                      </a:r>
                      <a:r>
                        <a:rPr lang="ru-RU" sz="1200" kern="1200" dirty="0" smtClean="0">
                          <a:effectLst/>
                        </a:rPr>
                        <a:t>оборудования.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32" marR="37532" marT="6866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52575" y="23225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29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55" y="908720"/>
            <a:ext cx="7479133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404664"/>
            <a:ext cx="8147210" cy="936104"/>
          </a:xfrm>
        </p:spPr>
        <p:txBody>
          <a:bodyPr>
            <a:noAutofit/>
          </a:bodyPr>
          <a:lstStyle/>
          <a:p>
            <a:pPr algn="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Карта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рекреационных ресурсов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</a:rPr>
              <a:t>Сакского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района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50" y="4581128"/>
            <a:ext cx="1560513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2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76864" cy="792088"/>
          </a:xfrm>
        </p:spPr>
        <p:txBody>
          <a:bodyPr>
            <a:normAutofit fontScale="90000"/>
          </a:bodyPr>
          <a:lstStyle/>
          <a:p>
            <a:r>
              <a:rPr lang="ru-RU" sz="4400" b="1" i="1" dirty="0">
                <a:solidFill>
                  <a:schemeClr val="accent1">
                    <a:lumMod val="75000"/>
                  </a:schemeClr>
                </a:solidFill>
              </a:rPr>
              <a:t>Классификация 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600" b="1" i="1" dirty="0" smtClean="0">
                <a:solidFill>
                  <a:schemeClr val="accent1">
                    <a:lumMod val="75000"/>
                  </a:schemeClr>
                </a:solidFill>
              </a:rPr>
              <a:t>рекреационных </a:t>
            </a:r>
            <a:r>
              <a:rPr lang="ru-RU" sz="2600" b="1" i="1" dirty="0">
                <a:solidFill>
                  <a:schemeClr val="accent1">
                    <a:lumMod val="75000"/>
                  </a:schemeClr>
                </a:solidFill>
              </a:rPr>
              <a:t>ресурсов  </a:t>
            </a:r>
            <a:r>
              <a:rPr lang="ru-RU" sz="2600" b="1" i="1" dirty="0" smtClean="0">
                <a:solidFill>
                  <a:schemeClr val="accent1">
                    <a:lumMod val="75000"/>
                  </a:schemeClr>
                </a:solidFill>
              </a:rPr>
              <a:t>по  </a:t>
            </a:r>
            <a:r>
              <a:rPr lang="ru-RU" sz="2600" b="1" i="1" dirty="0">
                <a:solidFill>
                  <a:schemeClr val="accent1">
                    <a:lumMod val="75000"/>
                  </a:schemeClr>
                </a:solidFill>
              </a:rPr>
              <a:t>видам отдыха.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1613753"/>
              </p:ext>
            </p:extLst>
          </p:nvPr>
        </p:nvGraphicFramePr>
        <p:xfrm>
          <a:off x="539552" y="1412776"/>
          <a:ext cx="7992888" cy="5254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2938"/>
                <a:gridCol w="3505654"/>
                <a:gridCol w="2664296"/>
              </a:tblGrid>
              <a:tr h="261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Виды отдыха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Рекреационные ресурсы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Места их размещения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</a:tr>
              <a:tr h="539034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b="1" i="1" dirty="0">
                          <a:solidFill>
                            <a:srgbClr val="FF0000"/>
                          </a:solidFill>
                          <a:effectLst/>
                        </a:rPr>
                        <a:t>Лечение и оздоровление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u="sng" dirty="0" smtClean="0">
                          <a:effectLst/>
                          <a:latin typeface="+mn-lt"/>
                        </a:rPr>
                        <a:t>Пляжи</a:t>
                      </a:r>
                      <a:endParaRPr lang="ru-RU" sz="1100" b="1" i="1" u="sng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</a:t>
                      </a:r>
                      <a:r>
                        <a:rPr lang="ru-RU" sz="1050" dirty="0" smtClean="0">
                          <a:effectLst/>
                        </a:rPr>
                        <a:t>. Фрунзе, с. </a:t>
                      </a:r>
                      <a:r>
                        <a:rPr lang="ru-RU" sz="1050" dirty="0" err="1" smtClean="0">
                          <a:effectLst/>
                        </a:rPr>
                        <a:t>Новофёдорока</a:t>
                      </a:r>
                      <a:r>
                        <a:rPr lang="ru-RU" sz="1050" dirty="0" smtClean="0">
                          <a:effectLst/>
                        </a:rPr>
                        <a:t>, </a:t>
                      </a:r>
                      <a:r>
                        <a:rPr lang="ru-RU" sz="1050" dirty="0" err="1" smtClean="0">
                          <a:effectLst/>
                        </a:rPr>
                        <a:t>с.Прибрежное</a:t>
                      </a:r>
                      <a:r>
                        <a:rPr lang="ru-RU" sz="1050" dirty="0" smtClean="0">
                          <a:effectLst/>
                        </a:rPr>
                        <a:t>, с. Уютное, с. Молочное, с. Поповка, с. Штормовое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</a:tr>
              <a:tr h="355363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>
                          <a:effectLst/>
                          <a:latin typeface="+mn-lt"/>
                        </a:rPr>
                        <a:t>Л</a:t>
                      </a:r>
                      <a:r>
                        <a:rPr lang="ru-RU" sz="1100" b="1" u="sng" dirty="0" smtClean="0">
                          <a:effectLst/>
                          <a:latin typeface="+mn-lt"/>
                        </a:rPr>
                        <a:t>ечебные </a:t>
                      </a:r>
                      <a:r>
                        <a:rPr lang="ru-RU" sz="1100" b="1" u="sng" dirty="0">
                          <a:effectLst/>
                          <a:latin typeface="+mn-lt"/>
                        </a:rPr>
                        <a:t>грязи</a:t>
                      </a:r>
                      <a:endParaRPr lang="ru-RU" sz="1100" b="1" i="1" u="sng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оз</a:t>
                      </a:r>
                      <a:r>
                        <a:rPr lang="ru-RU" sz="1050" dirty="0" smtClean="0">
                          <a:effectLst/>
                        </a:rPr>
                        <a:t>. </a:t>
                      </a:r>
                      <a:r>
                        <a:rPr lang="ru-RU" sz="1050" dirty="0" err="1" smtClean="0">
                          <a:effectLst/>
                        </a:rPr>
                        <a:t>Сакское</a:t>
                      </a:r>
                      <a:r>
                        <a:rPr lang="ru-RU" sz="1050" dirty="0">
                          <a:effectLst/>
                        </a:rPr>
                        <a:t>, оз</a:t>
                      </a:r>
                      <a:r>
                        <a:rPr lang="ru-RU" sz="1050" dirty="0" smtClean="0">
                          <a:effectLst/>
                        </a:rPr>
                        <a:t>. </a:t>
                      </a:r>
                      <a:r>
                        <a:rPr lang="ru-RU" sz="1050" dirty="0" err="1" smtClean="0">
                          <a:effectLst/>
                        </a:rPr>
                        <a:t>Ойбурское</a:t>
                      </a:r>
                      <a:r>
                        <a:rPr lang="ru-RU" sz="1050" dirty="0">
                          <a:effectLst/>
                        </a:rPr>
                        <a:t>, оз</a:t>
                      </a:r>
                      <a:r>
                        <a:rPr lang="ru-RU" sz="1050" dirty="0" smtClean="0">
                          <a:effectLst/>
                        </a:rPr>
                        <a:t>. Кызыл-яр</a:t>
                      </a:r>
                      <a:r>
                        <a:rPr lang="ru-RU" sz="1050" dirty="0">
                          <a:effectLst/>
                        </a:rPr>
                        <a:t>, оз</a:t>
                      </a:r>
                      <a:r>
                        <a:rPr lang="ru-RU" sz="1050" dirty="0" smtClean="0">
                          <a:effectLst/>
                        </a:rPr>
                        <a:t>. </a:t>
                      </a:r>
                      <a:r>
                        <a:rPr lang="ru-RU" sz="1050" dirty="0" err="1" smtClean="0">
                          <a:effectLst/>
                        </a:rPr>
                        <a:t>Богайлы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</a:tr>
              <a:tr h="17640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u="sng" dirty="0">
                          <a:effectLst/>
                          <a:latin typeface="+mn-lt"/>
                        </a:rPr>
                        <a:t>И</a:t>
                      </a:r>
                      <a:r>
                        <a:rPr lang="ru-RU" sz="1100" b="1" i="1" u="sng" dirty="0" smtClean="0">
                          <a:effectLst/>
                          <a:latin typeface="+mn-lt"/>
                        </a:rPr>
                        <a:t>сточники </a:t>
                      </a:r>
                      <a:r>
                        <a:rPr lang="ru-RU" sz="1100" b="1" i="1" u="sng" dirty="0">
                          <a:effectLst/>
                          <a:latin typeface="+mn-lt"/>
                        </a:rPr>
                        <a:t>минеральной воды</a:t>
                      </a:r>
                      <a:endParaRPr lang="ru-RU" sz="1100" b="1" i="1" u="sng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источники минеральной воды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</a:tr>
              <a:tr h="17640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u="sng" dirty="0" err="1" smtClean="0">
                          <a:effectLst/>
                          <a:latin typeface="+mn-lt"/>
                        </a:rPr>
                        <a:t>Дельфинотерапия</a:t>
                      </a:r>
                      <a:endParaRPr lang="ru-RU" sz="1100" b="1" i="1" u="sng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с. Поповка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</a:tr>
              <a:tr h="176400">
                <a:tc rowSpan="6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rgbClr val="00B050"/>
                          </a:solidFill>
                          <a:effectLst/>
                        </a:rPr>
                        <a:t>Познавательный туризм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u="sng" dirty="0">
                          <a:effectLst/>
                          <a:latin typeface="+mn-lt"/>
                        </a:rPr>
                        <a:t>Музеи: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 Кара-</a:t>
                      </a:r>
                      <a:r>
                        <a:rPr lang="ru-RU" sz="1100" dirty="0" err="1">
                          <a:effectLst/>
                          <a:latin typeface="+mn-lt"/>
                        </a:rPr>
                        <a:t>Тобе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, 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</a:t>
                      </a:r>
                      <a:r>
                        <a:rPr lang="ru-RU" sz="1050" dirty="0" smtClean="0">
                          <a:effectLst/>
                        </a:rPr>
                        <a:t>. Прибрежное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</a:tr>
              <a:tr h="17640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«Морские курьёзы»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</a:t>
                      </a:r>
                      <a:r>
                        <a:rPr lang="ru-RU" sz="1050" dirty="0" smtClean="0">
                          <a:effectLst/>
                        </a:rPr>
                        <a:t>. Штормовое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</a:tr>
              <a:tr h="17640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«Девяти героев»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</a:t>
                      </a:r>
                      <a:r>
                        <a:rPr lang="ru-RU" sz="1050" dirty="0" smtClean="0">
                          <a:effectLst/>
                        </a:rPr>
                        <a:t>. Геройское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</a:tr>
              <a:tr h="17640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«Истории космонавтики»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</a:t>
                      </a:r>
                      <a:r>
                        <a:rPr lang="ru-RU" sz="1050" dirty="0" smtClean="0">
                          <a:effectLst/>
                        </a:rPr>
                        <a:t>. Витино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</a:tr>
              <a:tr h="1764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Артезианская</a:t>
                      </a:r>
                      <a:r>
                        <a:rPr lang="ru-RU" sz="11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 обсерватория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Г. Саки</a:t>
                      </a:r>
                      <a:endParaRPr lang="ru-RU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</a:tr>
              <a:tr h="17640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«Краеведческий», «Истории грязелечения»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г. Саки</a:t>
                      </a:r>
                      <a:endParaRPr lang="ru-RU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</a:tr>
              <a:tr h="176400"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u="none" dirty="0">
                          <a:solidFill>
                            <a:srgbClr val="0070C0"/>
                          </a:solidFill>
                          <a:effectLst/>
                        </a:rPr>
                        <a:t>Активный отдых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u="sng" dirty="0">
                          <a:effectLst/>
                          <a:latin typeface="+mn-lt"/>
                        </a:rPr>
                        <a:t>Аквапарки</a:t>
                      </a:r>
                      <a:r>
                        <a:rPr lang="ru-RU" sz="1100" b="1" i="1" dirty="0">
                          <a:effectLst/>
                          <a:latin typeface="+mn-lt"/>
                        </a:rPr>
                        <a:t>:  </a:t>
                      </a:r>
                      <a:endParaRPr lang="ru-RU" sz="1100" b="1" i="1" dirty="0" smtClean="0"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«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Саксония»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dirty="0" err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</a:rPr>
                        <a:t>г</a:t>
                      </a:r>
                      <a:r>
                        <a:rPr lang="ru-RU" sz="1050" dirty="0" err="1" smtClean="0">
                          <a:effectLst/>
                        </a:rPr>
                        <a:t>.Саки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</a:tr>
              <a:tr h="17640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«Банановая республика»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</a:t>
                      </a:r>
                      <a:r>
                        <a:rPr lang="ru-RU" sz="1050" dirty="0" smtClean="0">
                          <a:effectLst/>
                        </a:rPr>
                        <a:t>. </a:t>
                      </a:r>
                      <a:r>
                        <a:rPr lang="ru-RU" sz="1050" dirty="0">
                          <a:effectLst/>
                        </a:rPr>
                        <a:t>Прибрежное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</a:tr>
              <a:tr h="17640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u="sng" dirty="0" err="1" smtClean="0">
                          <a:effectLst/>
                          <a:latin typeface="+mn-lt"/>
                        </a:rPr>
                        <a:t>Кайт</a:t>
                      </a:r>
                      <a:r>
                        <a:rPr lang="ru-RU" sz="1100" b="1" i="1" u="sng" dirty="0" smtClean="0">
                          <a:effectLst/>
                          <a:latin typeface="+mn-lt"/>
                        </a:rPr>
                        <a:t>-школа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     </a:t>
                      </a:r>
                      <a:r>
                        <a:rPr lang="ru-RU" sz="1100" u="sng" dirty="0" smtClean="0">
                          <a:effectLst/>
                          <a:latin typeface="+mn-lt"/>
                        </a:rPr>
                        <a:t>«</a:t>
                      </a:r>
                      <a:r>
                        <a:rPr lang="en-US" sz="1100" u="sng" dirty="0">
                          <a:effectLst/>
                          <a:latin typeface="+mn-lt"/>
                        </a:rPr>
                        <a:t>WINDRIDER</a:t>
                      </a:r>
                      <a:r>
                        <a:rPr lang="ru-RU" sz="1100" u="sng" dirty="0">
                          <a:effectLst/>
                          <a:latin typeface="+mn-lt"/>
                        </a:rPr>
                        <a:t>»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</a:t>
                      </a:r>
                      <a:r>
                        <a:rPr lang="ru-RU" sz="1050" dirty="0" smtClean="0">
                          <a:effectLst/>
                        </a:rPr>
                        <a:t>. </a:t>
                      </a:r>
                      <a:r>
                        <a:rPr lang="ru-RU" sz="1050" dirty="0">
                          <a:effectLst/>
                        </a:rPr>
                        <a:t>Поповка на </a:t>
                      </a:r>
                      <a:r>
                        <a:rPr lang="ru-RU" sz="1050" dirty="0" err="1">
                          <a:effectLst/>
                        </a:rPr>
                        <a:t>оз.Донузлав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</a:tr>
              <a:tr h="17640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u="sng" dirty="0">
                          <a:effectLst/>
                          <a:latin typeface="+mn-lt"/>
                        </a:rPr>
                        <a:t>Международный гоночный центр </a:t>
                      </a:r>
                      <a:r>
                        <a:rPr lang="ru-RU" sz="1100" u="sng" dirty="0">
                          <a:effectLst/>
                          <a:latin typeface="+mn-lt"/>
                        </a:rPr>
                        <a:t>«</a:t>
                      </a:r>
                      <a:r>
                        <a:rPr lang="en-US" sz="1100" u="sng" dirty="0">
                          <a:effectLst/>
                          <a:latin typeface="+mn-lt"/>
                        </a:rPr>
                        <a:t>CRIMEA GP</a:t>
                      </a:r>
                      <a:r>
                        <a:rPr lang="ru-RU" sz="1100" u="sng" dirty="0">
                          <a:effectLst/>
                          <a:latin typeface="+mn-lt"/>
                        </a:rPr>
                        <a:t>»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</a:t>
                      </a:r>
                      <a:r>
                        <a:rPr lang="ru-RU" sz="1050" dirty="0" smtClean="0">
                          <a:effectLst/>
                        </a:rPr>
                        <a:t>. </a:t>
                      </a:r>
                      <a:r>
                        <a:rPr lang="ru-RU" sz="1050" dirty="0">
                          <a:effectLst/>
                        </a:rPr>
                        <a:t>Суворово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</a:tr>
              <a:tr h="17640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u="sng" dirty="0">
                          <a:effectLst/>
                          <a:latin typeface="+mn-lt"/>
                        </a:rPr>
                        <a:t>Аэроклуб</a:t>
                      </a:r>
                      <a:r>
                        <a:rPr lang="ru-RU" sz="1100" u="sng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 «</a:t>
                      </a:r>
                      <a:r>
                        <a:rPr lang="ru-RU" sz="1100" dirty="0" err="1">
                          <a:effectLst/>
                          <a:latin typeface="+mn-lt"/>
                        </a:rPr>
                        <a:t>Табаско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»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</a:t>
                      </a:r>
                      <a:r>
                        <a:rPr lang="ru-RU" sz="1050" dirty="0" smtClean="0">
                          <a:effectLst/>
                        </a:rPr>
                        <a:t>. </a:t>
                      </a:r>
                      <a:r>
                        <a:rPr lang="ru-RU" sz="1050" dirty="0">
                          <a:effectLst/>
                        </a:rPr>
                        <a:t>Великое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</a:tr>
              <a:tr h="17640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u="sng" dirty="0">
                          <a:effectLst/>
                          <a:latin typeface="+mn-lt"/>
                        </a:rPr>
                        <a:t>Дайвинг центр 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«</a:t>
                      </a:r>
                      <a:r>
                        <a:rPr lang="ru-RU" sz="1100" dirty="0" err="1">
                          <a:effectLst/>
                          <a:latin typeface="+mn-lt"/>
                        </a:rPr>
                        <a:t>Рэки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»</a:t>
                      </a:r>
                      <a:r>
                        <a:rPr lang="en-US" sz="1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Западного 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Крыма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</a:t>
                      </a:r>
                      <a:r>
                        <a:rPr lang="ru-RU" sz="1050" dirty="0" smtClean="0">
                          <a:effectLst/>
                        </a:rPr>
                        <a:t>. </a:t>
                      </a:r>
                      <a:r>
                        <a:rPr lang="ru-RU" sz="1050" dirty="0">
                          <a:effectLst/>
                        </a:rPr>
                        <a:t>Поповка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71" marR="4807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883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5"/>
          <a:stretch/>
        </p:blipFill>
        <p:spPr bwMode="auto">
          <a:xfrm>
            <a:off x="1619672" y="404664"/>
            <a:ext cx="6020616" cy="610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4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776864" cy="1368152"/>
          </a:xfrm>
        </p:spPr>
        <p:txBody>
          <a:bodyPr>
            <a:noAutofit/>
          </a:bodyPr>
          <a:lstStyle/>
          <a:p>
            <a:pPr algn="ctr"/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Подведение итогов. Рефлексия.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1914144"/>
              </p:ext>
            </p:extLst>
          </p:nvPr>
        </p:nvGraphicFramePr>
        <p:xfrm>
          <a:off x="755576" y="2060848"/>
          <a:ext cx="7632849" cy="4277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3216358"/>
                <a:gridCol w="2544283"/>
              </a:tblGrid>
              <a:tr h="7538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Этапы работы над  проектом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Главный вопрос этапа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Что сделано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40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Почему? Это важно</a:t>
                      </a:r>
                      <a:r>
                        <a:rPr lang="ru-RU" sz="1800" dirty="0" smtClean="0">
                          <a:effectLst/>
                        </a:rPr>
                        <a:t>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40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Зачем (во имя чего) создаётся проект?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42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Что и как мы делали</a:t>
                      </a:r>
                      <a:r>
                        <a:rPr lang="ru-RU" sz="1800" dirty="0" smtClean="0">
                          <a:effectLst/>
                        </a:rPr>
                        <a:t>?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42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Что мы получили</a:t>
                      </a:r>
                      <a:r>
                        <a:rPr lang="ru-RU" sz="1800" dirty="0" smtClean="0">
                          <a:effectLst/>
                        </a:rPr>
                        <a:t>?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40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Кто этим может воспользоваться?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34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6" y="188640"/>
            <a:ext cx="2987824" cy="31808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Авторская  группа: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коллектив учащихся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9 класса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МБОУ «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Добрушинская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средняя школа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6048672" cy="332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69472"/>
            <a:ext cx="5974705" cy="348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2664296" cy="295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86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20688"/>
            <a:ext cx="7024744" cy="1512168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</a:rPr>
              <a:t>ЦЕЛИ      И</a:t>
            </a:r>
            <a:br>
              <a:rPr lang="ru-RU" sz="6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ЗАДАЧИ </a:t>
            </a:r>
            <a:endParaRPr lang="ru-RU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2416" y="1268760"/>
            <a:ext cx="3419856" cy="4537680"/>
          </a:xfrm>
        </p:spPr>
        <p:txBody>
          <a:bodyPr>
            <a:normAutofit lnSpcReduction="10000"/>
          </a:bodyPr>
          <a:lstStyle/>
          <a:p>
            <a:r>
              <a:rPr lang="ru-RU" sz="1800" b="1" i="1" dirty="0"/>
              <a:t>Обобщить знания о проектной деятельности.</a:t>
            </a:r>
          </a:p>
          <a:p>
            <a:r>
              <a:rPr lang="ru-RU" sz="1800" b="1" i="1" dirty="0"/>
              <a:t> Продолжить формирование умения разрабатывать проект.</a:t>
            </a:r>
          </a:p>
          <a:p>
            <a:r>
              <a:rPr lang="ru-RU" sz="1800" b="1" i="1" dirty="0"/>
              <a:t> Развивать умение получать новую информацию на основе проектной деятельности.</a:t>
            </a:r>
          </a:p>
          <a:p>
            <a:r>
              <a:rPr lang="ru-RU" sz="1800" b="1" i="1" dirty="0"/>
              <a:t>Сформировать понятие  «рекреационные ресурсы».</a:t>
            </a:r>
          </a:p>
          <a:p>
            <a:r>
              <a:rPr lang="ru-RU" sz="1800" b="1" i="1" dirty="0"/>
              <a:t>Познакомиться с видами рекреационных ресурсов.</a:t>
            </a:r>
          </a:p>
          <a:p>
            <a:endParaRPr lang="ru-RU" sz="12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ru-RU" sz="1800" i="1" dirty="0"/>
              <a:t>рассмотреть виды рекреационных ресурсов</a:t>
            </a:r>
            <a:r>
              <a:rPr lang="ru-RU" sz="1800" i="1" dirty="0" smtClean="0"/>
              <a:t>;</a:t>
            </a:r>
          </a:p>
          <a:p>
            <a:endParaRPr lang="ru-RU" sz="1800" i="1" dirty="0"/>
          </a:p>
          <a:p>
            <a:r>
              <a:rPr lang="ru-RU" sz="1800" i="1" dirty="0"/>
              <a:t>развивать умение работать с различными источниками информации</a:t>
            </a:r>
            <a:r>
              <a:rPr lang="ru-RU" sz="1800" i="1" dirty="0" smtClean="0"/>
              <a:t>;</a:t>
            </a:r>
          </a:p>
          <a:p>
            <a:endParaRPr lang="ru-RU" sz="1800" i="1" dirty="0"/>
          </a:p>
          <a:p>
            <a:r>
              <a:rPr lang="ru-RU" sz="1800" i="1" dirty="0"/>
              <a:t>воспитывать чувство гордости за свой край.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06321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365104"/>
            <a:ext cx="7776864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i="1" dirty="0">
                <a:solidFill>
                  <a:schemeClr val="accent1">
                    <a:lumMod val="75000"/>
                  </a:schemeClr>
                </a:solidFill>
              </a:rPr>
              <a:t>Проектная деятельность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это совместная учебно-познавательная, творческая или игровая деятельность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учащихся и учителя,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имеющая общую цель, согласованные методы, способы деятельности, направленная на достижение общего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результата.</a:t>
            </a:r>
            <a:r>
              <a:rPr lang="ru-RU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ru-RU" sz="20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404664"/>
            <a:ext cx="3706696" cy="3744416"/>
          </a:xfrm>
        </p:spPr>
        <p:txBody>
          <a:bodyPr>
            <a:normAutofit fontScale="92500"/>
          </a:bodyPr>
          <a:lstStyle/>
          <a:p>
            <a:pPr marL="68580" indent="0" algn="ctr">
              <a:buNone/>
            </a:pPr>
            <a:r>
              <a:rPr lang="ru-RU" sz="4300" b="1" i="1" dirty="0" smtClean="0">
                <a:solidFill>
                  <a:schemeClr val="accent1">
                    <a:lumMod val="75000"/>
                  </a:schemeClr>
                </a:solidFill>
              </a:rPr>
              <a:t>Проект</a:t>
            </a:r>
          </a:p>
          <a:p>
            <a:r>
              <a:rPr lang="ru-RU" dirty="0" smtClean="0"/>
              <a:t>Слово </a:t>
            </a:r>
            <a:r>
              <a:rPr lang="ru-RU" dirty="0"/>
              <a:t>«проект» (в буквальном переводе с латинского - «брошенный вперед») толкуется в словарях как «план, замысел, текст, предваряющий его создание</a:t>
            </a:r>
            <a:r>
              <a:rPr lang="ru-RU" dirty="0" smtClean="0"/>
              <a:t>».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764705"/>
            <a:ext cx="3419856" cy="3456384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</a:t>
            </a:r>
            <a:r>
              <a:rPr lang="ru-RU" dirty="0"/>
              <a:t>«Проект - прототип, прообраз какого-либо объекта, вида деятельности и т.п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998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848872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sz="4400" b="1" i="1" dirty="0" smtClean="0">
                <a:solidFill>
                  <a:schemeClr val="accent1">
                    <a:lumMod val="75000"/>
                  </a:schemeClr>
                </a:solidFill>
              </a:rPr>
              <a:t>Учебный проект</a:t>
            </a:r>
            <a:endParaRPr lang="ru-RU" sz="4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6723220"/>
              </p:ext>
            </p:extLst>
          </p:nvPr>
        </p:nvGraphicFramePr>
        <p:xfrm>
          <a:off x="395536" y="1844824"/>
          <a:ext cx="8394720" cy="468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3"/>
                <a:gridCol w="1592976"/>
                <a:gridCol w="1594399"/>
                <a:gridCol w="1666872"/>
                <a:gridCol w="1884290"/>
              </a:tblGrid>
              <a:tr h="2003503"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Проблема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проекта</a:t>
                      </a:r>
                    </a:p>
                    <a:p>
                      <a:pPr algn="ctr"/>
                      <a:endParaRPr lang="ru-RU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FF0000"/>
                          </a:solidFill>
                        </a:rPr>
                        <a:t>ПОЧЕМУ?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(это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</a:rPr>
                        <a:t> важно)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Цель проекта</a:t>
                      </a:r>
                    </a:p>
                    <a:p>
                      <a:pPr algn="ctr"/>
                      <a:endParaRPr lang="ru-RU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FF0000"/>
                          </a:solidFill>
                        </a:rPr>
                        <a:t>ЗАЧЕМ?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(мы делаем проект)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Задачи проекта</a:t>
                      </a:r>
                    </a:p>
                    <a:p>
                      <a:pPr algn="ctr"/>
                      <a:endParaRPr lang="ru-RU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FF0000"/>
                          </a:solidFill>
                        </a:rPr>
                        <a:t>ЧТО?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(для чего мы это делаем)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Методы и способы проекта</a:t>
                      </a:r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FF0000"/>
                          </a:solidFill>
                        </a:rPr>
                        <a:t>КАК?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(мы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это можем делать)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Результат</a:t>
                      </a:r>
                    </a:p>
                    <a:p>
                      <a:pPr algn="ctr"/>
                      <a:endParaRPr lang="ru-RU" sz="20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FF0000"/>
                          </a:solidFill>
                        </a:rPr>
                        <a:t>ЧТО ПОЛУЧИТСЯ?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(как решение проблемы)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607880">
                <a:tc>
                  <a:txBody>
                    <a:bodyPr/>
                    <a:lstStyle/>
                    <a:p>
                      <a:pPr algn="ctr"/>
                      <a:endParaRPr lang="ru-RU" sz="1600" b="1" dirty="0" smtClean="0"/>
                    </a:p>
                    <a:p>
                      <a:pPr algn="ctr"/>
                      <a:endParaRPr lang="ru-RU" sz="1600" b="1" dirty="0" smtClean="0"/>
                    </a:p>
                    <a:p>
                      <a:pPr algn="ctr"/>
                      <a:endParaRPr lang="ru-RU" sz="1600" b="1" dirty="0" smtClean="0"/>
                    </a:p>
                    <a:p>
                      <a:pPr algn="ctr"/>
                      <a:endParaRPr lang="ru-RU" sz="1600" b="1" dirty="0" smtClean="0"/>
                    </a:p>
                    <a:p>
                      <a:pPr algn="ctr"/>
                      <a:endParaRPr lang="ru-RU" sz="1600" b="1" dirty="0" smtClean="0"/>
                    </a:p>
                    <a:p>
                      <a:pPr algn="ctr"/>
                      <a:endParaRPr lang="ru-RU" sz="1600" b="1" dirty="0" smtClean="0"/>
                    </a:p>
                    <a:p>
                      <a:pPr algn="ctr"/>
                      <a:r>
                        <a:rPr lang="ru-RU" sz="1600" b="1" dirty="0" smtClean="0"/>
                        <a:t>Актуальность проблемы - мотивация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sz="1400" b="1" dirty="0" smtClean="0"/>
                        <a:t>Целеполагание</a:t>
                      </a:r>
                      <a:endParaRPr lang="ru-RU" sz="1300" b="1" dirty="0" smtClean="0"/>
                    </a:p>
                    <a:p>
                      <a:pPr algn="ctr"/>
                      <a:endParaRPr lang="ru-RU" sz="1300" b="1" dirty="0" smtClean="0"/>
                    </a:p>
                    <a:p>
                      <a:pPr algn="ctr"/>
                      <a:endParaRPr lang="ru-RU" sz="1300" b="1" dirty="0" smtClean="0"/>
                    </a:p>
                    <a:p>
                      <a:pPr algn="ctr"/>
                      <a:endParaRPr lang="ru-RU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b="1" dirty="0" smtClean="0"/>
                        <a:t>Постановка задач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sz="1600" b="1" dirty="0" smtClean="0"/>
                        <a:t>Выбор способов и методов планирования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sz="1800" b="1" dirty="0" smtClean="0"/>
                        <a:t>Ожидаемый результат</a:t>
                      </a:r>
                      <a:endParaRPr lang="ru-RU" sz="1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Стрелка вниз 7"/>
          <p:cNvSpPr/>
          <p:nvPr/>
        </p:nvSpPr>
        <p:spPr>
          <a:xfrm>
            <a:off x="971600" y="415993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032" y="4138221"/>
            <a:ext cx="5429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49080"/>
            <a:ext cx="5429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71007"/>
            <a:ext cx="5429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171006"/>
            <a:ext cx="5429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66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7920880" cy="16561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400" b="1" i="1" dirty="0" smtClean="0">
                <a:solidFill>
                  <a:schemeClr val="accent1">
                    <a:lumMod val="75000"/>
                  </a:schemeClr>
                </a:solidFill>
              </a:rPr>
              <a:t>Классификация </a:t>
            </a:r>
            <a:r>
              <a:rPr lang="ru-RU" sz="4400" b="1" i="1" dirty="0">
                <a:solidFill>
                  <a:schemeClr val="accent1">
                    <a:lumMod val="75000"/>
                  </a:schemeClr>
                </a:solidFill>
              </a:rPr>
              <a:t>проектов по различным основаниям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813690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57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22" y="-16024"/>
            <a:ext cx="8740166" cy="66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1474"/>
            <a:ext cx="7920037" cy="61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63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548680"/>
            <a:ext cx="7920880" cy="648072"/>
          </a:xfrm>
        </p:spPr>
        <p:txBody>
          <a:bodyPr>
            <a:no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Виды презентации проектов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9" t="2409" r="12699" b="2927"/>
          <a:stretch/>
        </p:blipFill>
        <p:spPr bwMode="auto">
          <a:xfrm>
            <a:off x="539552" y="1039906"/>
            <a:ext cx="7776864" cy="548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02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39833" y="836712"/>
            <a:ext cx="3304572" cy="50405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764704"/>
            <a:ext cx="3298784" cy="4890194"/>
          </a:xfrm>
        </p:spPr>
        <p:txBody>
          <a:bodyPr>
            <a:normAutofit lnSpcReduction="10000"/>
          </a:bodyPr>
          <a:lstStyle/>
          <a:p>
            <a:r>
              <a:rPr lang="ru-RU" sz="4000" b="1" i="1" dirty="0" err="1">
                <a:solidFill>
                  <a:schemeClr val="accent1">
                    <a:lumMod val="75000"/>
                  </a:schemeClr>
                </a:solidFill>
              </a:rPr>
              <a:t>Рекреа́ция</a:t>
            </a:r>
            <a:r>
              <a:rPr lang="ru-RU" dirty="0"/>
              <a:t> </a:t>
            </a:r>
            <a:r>
              <a:rPr lang="ru-RU" i="1" dirty="0"/>
              <a:t>(</a:t>
            </a:r>
            <a:r>
              <a:rPr lang="ru-RU" sz="2200" i="1" dirty="0"/>
              <a:t>лат. </a:t>
            </a:r>
            <a:r>
              <a:rPr lang="ru-RU" sz="2200" i="1" dirty="0" err="1"/>
              <a:t>recreatio</a:t>
            </a:r>
            <a:r>
              <a:rPr lang="ru-RU" sz="2200" i="1" dirty="0"/>
              <a:t> «восстановление») — комплекс оздоровительных мероприятий, осуществляемых с целью восстановления нормального самочувствия и работоспособности здорового, но утомлённого человека</a:t>
            </a:r>
            <a:r>
              <a:rPr lang="ru-RU" sz="2200" b="1" i="1" dirty="0"/>
              <a:t>.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764704"/>
            <a:ext cx="3312369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93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589</TotalTime>
  <Words>1017</Words>
  <Application>Microsoft Office PowerPoint</Application>
  <PresentationFormat>Экран (4:3)</PresentationFormat>
  <Paragraphs>257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Остин</vt:lpstr>
      <vt:lpstr>Презентация PowerPoint</vt:lpstr>
      <vt:lpstr>     Тема урока   «Учимся с «Полярной звездой».    </vt:lpstr>
      <vt:lpstr>ЦЕЛИ      И                      ЗАДАЧИ </vt:lpstr>
      <vt:lpstr>Проектная деятельность –  это совместная учебно-познавательная, творческая или игровая деятельность учащихся и учителя, имеющая общую цель, согласованные методы, способы деятельности, направленная на достижение общего результата. </vt:lpstr>
      <vt:lpstr> Учебный проект</vt:lpstr>
      <vt:lpstr>       Классификация проектов по различным основаниям </vt:lpstr>
      <vt:lpstr>Презентация PowerPoint</vt:lpstr>
      <vt:lpstr>Виды презентации проектов</vt:lpstr>
      <vt:lpstr>Презентация PowerPoint</vt:lpstr>
      <vt:lpstr>Презентация PowerPoint</vt:lpstr>
      <vt:lpstr>Презентация PowerPoint</vt:lpstr>
      <vt:lpstr>Эпиграф проекта</vt:lpstr>
      <vt:lpstr>Рекреационные ресурсы Сакского Района</vt:lpstr>
      <vt:lpstr>Проблема проекта</vt:lpstr>
      <vt:lpstr>Факторы  экономической целесообразности</vt:lpstr>
      <vt:lpstr>Задачи проекта</vt:lpstr>
      <vt:lpstr>План-график работ </vt:lpstr>
      <vt:lpstr>Классификация  рекреационных ресурсов  по  видам отдыха. </vt:lpstr>
      <vt:lpstr>Работа в группах.  SWOT - анализ</vt:lpstr>
      <vt:lpstr>SWOT - анализ</vt:lpstr>
      <vt:lpstr>Карта рекреационных ресурсов Сакского района</vt:lpstr>
      <vt:lpstr>Классификация  рекреационных ресурсов  по  видам отдыха. </vt:lpstr>
      <vt:lpstr>Презентация PowerPoint</vt:lpstr>
      <vt:lpstr>  Подведение итогов. Рефлексия.</vt:lpstr>
      <vt:lpstr>Авторская  группа: коллектив учащихся 9 класса МБОУ «Добрушинская средняя школа»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арина</dc:creator>
  <cp:lastModifiedBy>Таня</cp:lastModifiedBy>
  <cp:revision>52</cp:revision>
  <cp:lastPrinted>2024-01-13T13:08:01Z</cp:lastPrinted>
  <dcterms:created xsi:type="dcterms:W3CDTF">2019-02-23T11:01:29Z</dcterms:created>
  <dcterms:modified xsi:type="dcterms:W3CDTF">2024-01-13T13:08:20Z</dcterms:modified>
</cp:coreProperties>
</file>